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6" r:id="rId4"/>
    <p:sldMasterId id="2147483670" r:id="rId5"/>
    <p:sldMasterId id="2147483681" r:id="rId6"/>
    <p:sldMasterId id="2147483676" r:id="rId7"/>
  </p:sldMasterIdLst>
  <p:notesMasterIdLst>
    <p:notesMasterId r:id="rId21"/>
  </p:notesMasterIdLst>
  <p:handoutMasterIdLst>
    <p:handoutMasterId r:id="rId22"/>
  </p:handoutMasterIdLst>
  <p:sldIdLst>
    <p:sldId id="294" r:id="rId8"/>
    <p:sldId id="293" r:id="rId9"/>
    <p:sldId id="288" r:id="rId10"/>
    <p:sldId id="289" r:id="rId11"/>
    <p:sldId id="290" r:id="rId12"/>
    <p:sldId id="291" r:id="rId13"/>
    <p:sldId id="292" r:id="rId14"/>
    <p:sldId id="287" r:id="rId15"/>
    <p:sldId id="269" r:id="rId16"/>
    <p:sldId id="279" r:id="rId17"/>
    <p:sldId id="281" r:id="rId18"/>
    <p:sldId id="295" r:id="rId19"/>
    <p:sldId id="26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9"/>
    <a:srgbClr val="2497F0"/>
    <a:srgbClr val="3DA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3557" autoAdjust="0"/>
  </p:normalViewPr>
  <p:slideViewPr>
    <p:cSldViewPr snapToGrid="0">
      <p:cViewPr varScale="1">
        <p:scale>
          <a:sx n="111" d="100"/>
          <a:sy n="111" d="100"/>
        </p:scale>
        <p:origin x="12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AD8F1-3F6B-4360-8936-69E493F74C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10BA1-CD1A-4DB4-9CB9-1E3F0C974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200746C-D7BA-459F-A2B4-868EFFBDA2BF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A9DC9-8835-41E0-B7EB-BEBB6499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CE4B0-BA7F-4FC6-8DB2-6E5ADDFEE8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5123575-FDAA-4DE7-96F3-64BE139BCF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99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AC695EA-593A-440C-BE59-AB9D0CDCF8D2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1B01FCD-B566-4E27-92D8-806F995BB8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468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8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75E2D-A463-A99F-83E2-956250B4D3E9}"/>
              </a:ext>
            </a:extLst>
          </p:cNvPr>
          <p:cNvSpPr/>
          <p:nvPr userDrawn="1"/>
        </p:nvSpPr>
        <p:spPr>
          <a:xfrm>
            <a:off x="9245601" y="0"/>
            <a:ext cx="2946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0C151-3849-4FA4-A37C-943D0B2F4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91" y="657463"/>
            <a:ext cx="5048778" cy="145417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A105D-2A5B-4617-A2EE-A7E9F80C8B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5"/>
            <a:ext cx="8246783" cy="15883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20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meeting title</a:t>
            </a:r>
            <a:br>
              <a:rPr lang="en-US" dirty="0"/>
            </a:br>
            <a:r>
              <a:rPr lang="en-US" dirty="0"/>
              <a:t>Month 01, 2022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 your name, job </a:t>
            </a:r>
            <a:r>
              <a:rPr lang="en-US"/>
              <a:t>title, department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28F949-6BB1-44F6-8AE2-48AC7F4B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1" y="2586182"/>
            <a:ext cx="8246783" cy="2071546"/>
          </a:xfrm>
        </p:spPr>
        <p:txBody>
          <a:bodyPr/>
          <a:lstStyle>
            <a:lvl1pPr>
              <a:defRPr sz="36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FADB9-8779-AD09-50CD-9372E44ADA62}"/>
              </a:ext>
            </a:extLst>
          </p:cNvPr>
          <p:cNvSpPr txBox="1"/>
          <p:nvPr userDrawn="1"/>
        </p:nvSpPr>
        <p:spPr>
          <a:xfrm>
            <a:off x="9537701" y="657463"/>
            <a:ext cx="2349500" cy="5715613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l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A7146-9788-C80A-A61F-4EBA76999AB0}"/>
              </a:ext>
            </a:extLst>
          </p:cNvPr>
          <p:cNvSpPr txBox="1"/>
          <p:nvPr userDrawn="1"/>
        </p:nvSpPr>
        <p:spPr>
          <a:xfrm>
            <a:off x="9537701" y="302149"/>
            <a:ext cx="2349500" cy="6181725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Our Mission​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To serve member health with excellence and dignity, respecting the value and needs of each person.​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Our Vision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By 2027, remove barriers to health care access for our members, implement same-day treatment authorizations and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real-time claims payments for our providers, and annually assess members’ social determinants of health.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653C3-74BC-B089-D9C2-E2B87AA636CD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7D96F-EE88-19F7-A2FC-5C6D26713074}"/>
              </a:ext>
            </a:extLst>
          </p:cNvPr>
          <p:cNvSpPr txBox="1"/>
          <p:nvPr userDrawn="1"/>
        </p:nvSpPr>
        <p:spPr>
          <a:xfrm>
            <a:off x="5451895" y="6501284"/>
            <a:ext cx="3533079" cy="256868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r"/>
            <a:r>
              <a:rPr lang="en-US" sz="800" dirty="0"/>
              <a:t>CalOptima Health, A Public Agency</a:t>
            </a:r>
          </a:p>
        </p:txBody>
      </p:sp>
    </p:spTree>
    <p:extLst>
      <p:ext uri="{BB962C8B-B14F-4D97-AF65-F5344CB8AC3E}">
        <p14:creationId xmlns:p14="http://schemas.microsoft.com/office/powerpoint/2010/main" val="169101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EE30E31-E5D2-779F-7A14-F8C64C28DFC5}"/>
              </a:ext>
            </a:extLst>
          </p:cNvPr>
          <p:cNvSpPr/>
          <p:nvPr userDrawn="1"/>
        </p:nvSpPr>
        <p:spPr>
          <a:xfrm rot="16200000">
            <a:off x="11419363" y="6095874"/>
            <a:ext cx="662703" cy="882569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B35-EE18-49F2-809D-5DB0BBFD7C8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2128C67-198F-4D70-B319-5380B5DF6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FB478-4C1D-4160-BB0A-D4A354BFE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389" y="6244808"/>
            <a:ext cx="1977851" cy="505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5F6A3-2278-4892-B246-6BF946201841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57763-F9C1-4879-A5DF-053ABE637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3" y="6244808"/>
            <a:ext cx="7246752" cy="46762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footnote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D3CD5-6C52-4F3A-22FF-D7088257E316}"/>
              </a:ext>
            </a:extLst>
          </p:cNvPr>
          <p:cNvSpPr/>
          <p:nvPr userDrawn="1"/>
        </p:nvSpPr>
        <p:spPr>
          <a:xfrm>
            <a:off x="0" y="0"/>
            <a:ext cx="279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920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DABAC-DE07-4375-B32E-7761E6C6C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2207"/>
            <a:ext cx="10515600" cy="1001857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E70967-02EB-45B3-9FD1-249E827B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6"/>
            <a:ext cx="10529887" cy="10018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changing presenters, enter name, job title,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A6379-62F0-E46C-A261-38F6F5A3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389" y="6244946"/>
            <a:ext cx="1976754" cy="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A6379-62F0-E46C-A261-38F6F5A3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771" y="946573"/>
            <a:ext cx="7028458" cy="1790765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075C527-0E4D-357B-44B2-A88C090AA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94" y="4626178"/>
            <a:ext cx="357927" cy="35908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5B3084C-71C8-267B-C967-E8EE0261DD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07" y="4618126"/>
            <a:ext cx="388621" cy="38862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6F1DA5E-6535-79A0-E181-E06AE276B8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12" y="4506251"/>
            <a:ext cx="609723" cy="609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95CE86-FA11-5E44-7ECC-DC110B24800C}"/>
              </a:ext>
            </a:extLst>
          </p:cNvPr>
          <p:cNvSpPr txBox="1"/>
          <p:nvPr userDrawn="1"/>
        </p:nvSpPr>
        <p:spPr>
          <a:xfrm>
            <a:off x="5926453" y="4498679"/>
            <a:ext cx="2120496" cy="62214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@CalOptima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AE523-7F4D-E833-50CD-A4E4E38104FF}"/>
              </a:ext>
            </a:extLst>
          </p:cNvPr>
          <p:cNvSpPr txBox="1"/>
          <p:nvPr userDrawn="1"/>
        </p:nvSpPr>
        <p:spPr>
          <a:xfrm>
            <a:off x="4082458" y="4023506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www.caloptima.org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446281-88E0-0B06-D8A6-D1337D700C44}"/>
              </a:ext>
            </a:extLst>
          </p:cNvPr>
          <p:cNvSpPr txBox="1"/>
          <p:nvPr userDrawn="1"/>
        </p:nvSpPr>
        <p:spPr>
          <a:xfrm>
            <a:off x="4082458" y="3600905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Stay Connected With Us</a:t>
            </a:r>
          </a:p>
        </p:txBody>
      </p:sp>
    </p:spTree>
    <p:extLst>
      <p:ext uri="{BB962C8B-B14F-4D97-AF65-F5344CB8AC3E}">
        <p14:creationId xmlns:p14="http://schemas.microsoft.com/office/powerpoint/2010/main" val="356675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75E2D-A463-A99F-83E2-956250B4D3E9}"/>
              </a:ext>
            </a:extLst>
          </p:cNvPr>
          <p:cNvSpPr/>
          <p:nvPr userDrawn="1"/>
        </p:nvSpPr>
        <p:spPr>
          <a:xfrm>
            <a:off x="9245601" y="0"/>
            <a:ext cx="294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0C151-3849-4FA4-A37C-943D0B2F4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716" y="675829"/>
            <a:ext cx="4058421" cy="139751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A105D-2A5B-4617-A2EE-A7E9F80C8B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5"/>
            <a:ext cx="8246783" cy="15883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20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meeting title</a:t>
            </a:r>
            <a:br>
              <a:rPr lang="en-US" dirty="0"/>
            </a:br>
            <a:r>
              <a:rPr lang="en-US" dirty="0"/>
              <a:t>Month 01</a:t>
            </a:r>
            <a:r>
              <a:rPr lang="en-US"/>
              <a:t>, 2022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 your name, job title, department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28F949-6BB1-44F6-8AE2-48AC7F4B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1" y="2586182"/>
            <a:ext cx="8246783" cy="2071546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FADB9-8779-AD09-50CD-9372E44ADA62}"/>
              </a:ext>
            </a:extLst>
          </p:cNvPr>
          <p:cNvSpPr txBox="1"/>
          <p:nvPr userDrawn="1"/>
        </p:nvSpPr>
        <p:spPr>
          <a:xfrm>
            <a:off x="9537701" y="657463"/>
            <a:ext cx="2349500" cy="5715613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l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653C3-74BC-B089-D9C2-E2B87AA636CD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B2D5A-356A-92EF-431E-1688AFFB2F7F}"/>
              </a:ext>
            </a:extLst>
          </p:cNvPr>
          <p:cNvSpPr txBox="1"/>
          <p:nvPr userDrawn="1"/>
        </p:nvSpPr>
        <p:spPr>
          <a:xfrm>
            <a:off x="6096000" y="6501284"/>
            <a:ext cx="2888973" cy="256868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r"/>
            <a:r>
              <a:rPr lang="en-US" sz="800" dirty="0"/>
              <a:t>CalOptima Health, A Public Agency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DE16C-D734-95DE-463F-16B5ED865C8A}"/>
              </a:ext>
            </a:extLst>
          </p:cNvPr>
          <p:cNvSpPr txBox="1"/>
          <p:nvPr userDrawn="1"/>
        </p:nvSpPr>
        <p:spPr>
          <a:xfrm>
            <a:off x="9537701" y="302149"/>
            <a:ext cx="2349500" cy="6181725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Our Mission​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To serve member health with excellence and dignity, respecting the value and needs of each person.​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Our Vision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By 2027, remove barriers to health care access for our members, implement same-day treatment authorizations and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real-time claims payments for our providers, and annually assess members’ social determinants of health.</a:t>
            </a:r>
          </a:p>
        </p:txBody>
      </p:sp>
    </p:spTree>
    <p:extLst>
      <p:ext uri="{BB962C8B-B14F-4D97-AF65-F5344CB8AC3E}">
        <p14:creationId xmlns:p14="http://schemas.microsoft.com/office/powerpoint/2010/main" val="13330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EE30E31-E5D2-779F-7A14-F8C64C28DFC5}"/>
              </a:ext>
            </a:extLst>
          </p:cNvPr>
          <p:cNvSpPr/>
          <p:nvPr userDrawn="1"/>
        </p:nvSpPr>
        <p:spPr>
          <a:xfrm rot="16200000">
            <a:off x="11419363" y="6095874"/>
            <a:ext cx="662703" cy="882569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B35-EE18-49F2-809D-5DB0BBFD7C8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2128C67-198F-4D70-B319-5380B5DF6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FB478-4C1D-4160-BB0A-D4A354BFE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2556" y="6244808"/>
            <a:ext cx="1461031" cy="503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5F6A3-2278-4892-B246-6BF946201841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57763-F9C1-4879-A5DF-053ABE637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2" y="6244808"/>
            <a:ext cx="7626591" cy="46762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footnote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D3CD5-6C52-4F3A-22FF-D7088257E316}"/>
              </a:ext>
            </a:extLst>
          </p:cNvPr>
          <p:cNvSpPr/>
          <p:nvPr userDrawn="1"/>
        </p:nvSpPr>
        <p:spPr>
          <a:xfrm>
            <a:off x="0" y="0"/>
            <a:ext cx="279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861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DABAC-DE07-4375-B32E-7761E6C6C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2207"/>
            <a:ext cx="10515600" cy="1001857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E70967-02EB-45B3-9FD1-249E827B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6"/>
            <a:ext cx="10529887" cy="10018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changing presenters, enter name, job title,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A6379-62F0-E46C-A261-38F6F5A3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3653" y="6244946"/>
            <a:ext cx="1459934" cy="5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A6379-62F0-E46C-A261-38F6F5A3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561" y="946573"/>
            <a:ext cx="5190877" cy="178686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893981F-BF7D-805D-ED44-0BC9ACE287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94" y="4626178"/>
            <a:ext cx="357927" cy="35908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712BEC9B-9DF0-6FD1-4F8A-E9114FAD03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07" y="4618126"/>
            <a:ext cx="388621" cy="38862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EF3D531-C2D4-2D63-7AD0-0FBF7A1987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12" y="4506251"/>
            <a:ext cx="609723" cy="609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2E2E88-4D7A-B8B8-6722-BE2FCA68A935}"/>
              </a:ext>
            </a:extLst>
          </p:cNvPr>
          <p:cNvSpPr txBox="1"/>
          <p:nvPr userDrawn="1"/>
        </p:nvSpPr>
        <p:spPr>
          <a:xfrm>
            <a:off x="5926453" y="4498679"/>
            <a:ext cx="2120496" cy="62214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@CalOptima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8F2861-448F-52FD-1D44-E7CC845BDD4D}"/>
              </a:ext>
            </a:extLst>
          </p:cNvPr>
          <p:cNvSpPr txBox="1"/>
          <p:nvPr userDrawn="1"/>
        </p:nvSpPr>
        <p:spPr>
          <a:xfrm>
            <a:off x="4082458" y="4023506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www.caloptima.org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929EB3-C11B-8CE2-0FD9-3C8B3A2C0ED2}"/>
              </a:ext>
            </a:extLst>
          </p:cNvPr>
          <p:cNvSpPr txBox="1"/>
          <p:nvPr userDrawn="1"/>
        </p:nvSpPr>
        <p:spPr>
          <a:xfrm>
            <a:off x="4082458" y="3600905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Stay Connected With Us</a:t>
            </a:r>
          </a:p>
        </p:txBody>
      </p:sp>
    </p:spTree>
    <p:extLst>
      <p:ext uri="{BB962C8B-B14F-4D97-AF65-F5344CB8AC3E}">
        <p14:creationId xmlns:p14="http://schemas.microsoft.com/office/powerpoint/2010/main" val="72926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EE30E31-E5D2-779F-7A14-F8C64C28DFC5}"/>
              </a:ext>
            </a:extLst>
          </p:cNvPr>
          <p:cNvSpPr/>
          <p:nvPr userDrawn="1"/>
        </p:nvSpPr>
        <p:spPr>
          <a:xfrm rot="16200000">
            <a:off x="11419363" y="6095874"/>
            <a:ext cx="662703" cy="882569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B35-EE18-49F2-809D-5DB0BBFD7C8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2128C67-198F-4D70-B319-5380B5DF6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FB478-4C1D-4160-BB0A-D4A354BFE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1613" y="6244809"/>
            <a:ext cx="1594351" cy="4592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5F6A3-2278-4892-B246-6BF946201841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57763-F9C1-4879-A5DF-053ABE637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2" y="6244808"/>
            <a:ext cx="7709169" cy="46762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footnote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D3CD5-6C52-4F3A-22FF-D7088257E316}"/>
              </a:ext>
            </a:extLst>
          </p:cNvPr>
          <p:cNvSpPr/>
          <p:nvPr userDrawn="1"/>
        </p:nvSpPr>
        <p:spPr>
          <a:xfrm>
            <a:off x="0" y="0"/>
            <a:ext cx="279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889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DABAC-DE07-4375-B32E-7761E6C6C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2207"/>
            <a:ext cx="10515600" cy="1001857"/>
          </a:xfrm>
        </p:spPr>
        <p:txBody>
          <a:bodyPr anchor="ctr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E70967-02EB-45B3-9FD1-249E827B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6"/>
            <a:ext cx="10529887" cy="10018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changing presenters, enter name, job title,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60CBB-2237-4801-B057-8D92D4251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2710" y="6244809"/>
            <a:ext cx="1593254" cy="4597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6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60CBB-2237-4801-B057-8D92D4251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168" y="937087"/>
            <a:ext cx="7081128" cy="204338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7A1F7F4-4566-839C-1AEC-94129B64F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58" y="4626178"/>
            <a:ext cx="357927" cy="35908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EB4393-9990-3ED1-91EF-78382DC8A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71" y="4618126"/>
            <a:ext cx="388621" cy="38862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FF6E0D7-3442-A799-3DD0-1F867E1CC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76" y="4506251"/>
            <a:ext cx="609723" cy="609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C38F1-362C-6E4E-3B21-77174868538A}"/>
              </a:ext>
            </a:extLst>
          </p:cNvPr>
          <p:cNvSpPr txBox="1"/>
          <p:nvPr/>
        </p:nvSpPr>
        <p:spPr>
          <a:xfrm>
            <a:off x="5917217" y="4498679"/>
            <a:ext cx="2120496" cy="62214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@CalOptima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81E0E-0D70-EE75-F93D-5E6647425745}"/>
              </a:ext>
            </a:extLst>
          </p:cNvPr>
          <p:cNvSpPr txBox="1"/>
          <p:nvPr/>
        </p:nvSpPr>
        <p:spPr>
          <a:xfrm>
            <a:off x="4082458" y="4023506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www.caloptima.org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194C1-1D0B-CC67-772A-1B6D18E00419}"/>
              </a:ext>
            </a:extLst>
          </p:cNvPr>
          <p:cNvSpPr txBox="1"/>
          <p:nvPr/>
        </p:nvSpPr>
        <p:spPr>
          <a:xfrm>
            <a:off x="4082458" y="3600905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Stay Connected With Us</a:t>
            </a:r>
          </a:p>
        </p:txBody>
      </p:sp>
    </p:spTree>
    <p:extLst>
      <p:ext uri="{BB962C8B-B14F-4D97-AF65-F5344CB8AC3E}">
        <p14:creationId xmlns:p14="http://schemas.microsoft.com/office/powerpoint/2010/main" val="184712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75E2D-A463-A99F-83E2-956250B4D3E9}"/>
              </a:ext>
            </a:extLst>
          </p:cNvPr>
          <p:cNvSpPr/>
          <p:nvPr userDrawn="1"/>
        </p:nvSpPr>
        <p:spPr>
          <a:xfrm>
            <a:off x="9245601" y="0"/>
            <a:ext cx="29464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0C151-3849-4FA4-A37C-943D0B2F4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90" y="675829"/>
            <a:ext cx="5522987" cy="13959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A105D-2A5B-4617-A2EE-A7E9F80C8B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5"/>
            <a:ext cx="8246783" cy="15883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20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meeting title</a:t>
            </a:r>
            <a:br>
              <a:rPr lang="en-US" dirty="0"/>
            </a:br>
            <a:r>
              <a:rPr lang="en-US" dirty="0"/>
              <a:t>Month 01, 2022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 your name, job title, department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28F949-6BB1-44F6-8AE2-48AC7F4B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1" y="2586182"/>
            <a:ext cx="8246783" cy="2071546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FADB9-8779-AD09-50CD-9372E44ADA62}"/>
              </a:ext>
            </a:extLst>
          </p:cNvPr>
          <p:cNvSpPr txBox="1"/>
          <p:nvPr userDrawn="1"/>
        </p:nvSpPr>
        <p:spPr>
          <a:xfrm>
            <a:off x="9537701" y="657463"/>
            <a:ext cx="2349500" cy="5715613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l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653C3-74BC-B089-D9C2-E2B87AA636CD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B2D5A-356A-92EF-431E-1688AFFB2F7F}"/>
              </a:ext>
            </a:extLst>
          </p:cNvPr>
          <p:cNvSpPr txBox="1"/>
          <p:nvPr userDrawn="1"/>
        </p:nvSpPr>
        <p:spPr>
          <a:xfrm>
            <a:off x="6096000" y="6501284"/>
            <a:ext cx="2888973" cy="256868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r"/>
            <a:r>
              <a:rPr lang="en-US" sz="800" dirty="0"/>
              <a:t>CalOptima Health, A Public Agency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846DD-9D1D-8369-F8F5-B982D0803156}"/>
              </a:ext>
            </a:extLst>
          </p:cNvPr>
          <p:cNvSpPr txBox="1"/>
          <p:nvPr userDrawn="1"/>
        </p:nvSpPr>
        <p:spPr>
          <a:xfrm>
            <a:off x="9537701" y="302149"/>
            <a:ext cx="2349500" cy="6181725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Our Mission​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To serve member health with excellence and dignity, respecting the value and needs of each person.​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Our Vision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By 2027, remove barriers to health care access for our members, implement same-day treatment authorizations and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real-time claims payments for our providers, and annually assess members’ social determinants of health.</a:t>
            </a:r>
          </a:p>
        </p:txBody>
      </p:sp>
    </p:spTree>
    <p:extLst>
      <p:ext uri="{BB962C8B-B14F-4D97-AF65-F5344CB8AC3E}">
        <p14:creationId xmlns:p14="http://schemas.microsoft.com/office/powerpoint/2010/main" val="404422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EE30E31-E5D2-779F-7A14-F8C64C28DFC5}"/>
              </a:ext>
            </a:extLst>
          </p:cNvPr>
          <p:cNvSpPr/>
          <p:nvPr userDrawn="1"/>
        </p:nvSpPr>
        <p:spPr>
          <a:xfrm rot="16200000">
            <a:off x="11419363" y="6095874"/>
            <a:ext cx="662703" cy="882569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B35-EE18-49F2-809D-5DB0BBFD7C8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2128C67-198F-4D70-B319-5380B5DF6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FB478-4C1D-4160-BB0A-D4A354BFE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389" y="6244808"/>
            <a:ext cx="1988275" cy="5025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5F6A3-2278-4892-B246-6BF946201841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57763-F9C1-4879-A5DF-053ABE637F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3" y="6244808"/>
            <a:ext cx="7246752" cy="46762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footnote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D3CD5-6C52-4F3A-22FF-D7088257E316}"/>
              </a:ext>
            </a:extLst>
          </p:cNvPr>
          <p:cNvSpPr/>
          <p:nvPr userDrawn="1"/>
        </p:nvSpPr>
        <p:spPr>
          <a:xfrm>
            <a:off x="0" y="0"/>
            <a:ext cx="2794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6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DABAC-DE07-4375-B32E-7761E6C6C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2207"/>
            <a:ext cx="10515600" cy="1001857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E70967-02EB-45B3-9FD1-249E827B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6"/>
            <a:ext cx="10529887" cy="10018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changing presenters, enter name, job title,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A6379-62F0-E46C-A261-38F6F5A3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389" y="6244946"/>
            <a:ext cx="1987178" cy="5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2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964F28E1-8593-CF36-B8F1-6003B63543A2}"/>
              </a:ext>
            </a:extLst>
          </p:cNvPr>
          <p:cNvSpPr/>
          <p:nvPr userDrawn="1"/>
        </p:nvSpPr>
        <p:spPr>
          <a:xfrm rot="16200000">
            <a:off x="11432063" y="6094889"/>
            <a:ext cx="662703" cy="882569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AF1D2-447A-55AB-2E97-896C0223F5FE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CA588-62C4-D4A3-0F50-EBB4E1CBA2BE}"/>
              </a:ext>
            </a:extLst>
          </p:cNvPr>
          <p:cNvCxnSpPr>
            <a:cxnSpLocks/>
          </p:cNvCxnSpPr>
          <p:nvPr userDrawn="1"/>
        </p:nvCxnSpPr>
        <p:spPr>
          <a:xfrm>
            <a:off x="28314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A6379-62F0-E46C-A261-38F6F5A32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239" y="946573"/>
            <a:ext cx="7065522" cy="178491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D7889BA-6727-50F7-124F-67633F663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94" y="4626178"/>
            <a:ext cx="357927" cy="35908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9CCA95-AED1-2335-A8F1-7250175CC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07" y="4618126"/>
            <a:ext cx="388621" cy="38862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9F12D58-E77C-876C-9560-29A598C8B3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12" y="4506251"/>
            <a:ext cx="609723" cy="609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69554C-C587-5F85-B2D0-781B2F01A596}"/>
              </a:ext>
            </a:extLst>
          </p:cNvPr>
          <p:cNvSpPr txBox="1"/>
          <p:nvPr userDrawn="1"/>
        </p:nvSpPr>
        <p:spPr>
          <a:xfrm>
            <a:off x="5926453" y="4498679"/>
            <a:ext cx="2120496" cy="62214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@CalOptima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2D648-C772-1742-FBD8-349A7A763962}"/>
              </a:ext>
            </a:extLst>
          </p:cNvPr>
          <p:cNvSpPr txBox="1"/>
          <p:nvPr userDrawn="1"/>
        </p:nvSpPr>
        <p:spPr>
          <a:xfrm>
            <a:off x="4082458" y="4023506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www.caloptima.org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85DA5-B603-E9C6-BF6D-7D7523201988}"/>
              </a:ext>
            </a:extLst>
          </p:cNvPr>
          <p:cNvSpPr txBox="1"/>
          <p:nvPr userDrawn="1"/>
        </p:nvSpPr>
        <p:spPr>
          <a:xfrm>
            <a:off x="4082458" y="3600905"/>
            <a:ext cx="4140909" cy="629711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Stay Connected With Us</a:t>
            </a:r>
          </a:p>
        </p:txBody>
      </p:sp>
    </p:spTree>
    <p:extLst>
      <p:ext uri="{BB962C8B-B14F-4D97-AF65-F5344CB8AC3E}">
        <p14:creationId xmlns:p14="http://schemas.microsoft.com/office/powerpoint/2010/main" val="1060210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75E2D-A463-A99F-83E2-956250B4D3E9}"/>
              </a:ext>
            </a:extLst>
          </p:cNvPr>
          <p:cNvSpPr/>
          <p:nvPr userDrawn="1"/>
        </p:nvSpPr>
        <p:spPr>
          <a:xfrm>
            <a:off x="9245601" y="0"/>
            <a:ext cx="294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0C151-3849-4FA4-A37C-943D0B2F4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21" y="675829"/>
            <a:ext cx="5494031" cy="140360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A105D-2A5B-4617-A2EE-A7E9F80C8B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1" y="4784725"/>
            <a:ext cx="8246783" cy="15883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20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meeting title</a:t>
            </a:r>
            <a:br>
              <a:rPr lang="en-US" dirty="0"/>
            </a:br>
            <a:r>
              <a:rPr lang="en-US" dirty="0"/>
              <a:t>Month 01, 2022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Enter your name, job title, department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28F949-6BB1-44F6-8AE2-48AC7F4B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1" y="2586182"/>
            <a:ext cx="8246783" cy="2071546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FADB9-8779-AD09-50CD-9372E44ADA62}"/>
              </a:ext>
            </a:extLst>
          </p:cNvPr>
          <p:cNvSpPr txBox="1"/>
          <p:nvPr userDrawn="1"/>
        </p:nvSpPr>
        <p:spPr>
          <a:xfrm>
            <a:off x="9537701" y="657463"/>
            <a:ext cx="2349500" cy="5715613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l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653C3-74BC-B089-D9C2-E2B87AA636CD}"/>
              </a:ext>
            </a:extLst>
          </p:cNvPr>
          <p:cNvSpPr txBox="1"/>
          <p:nvPr userDrawn="1"/>
        </p:nvSpPr>
        <p:spPr>
          <a:xfrm>
            <a:off x="11454586" y="6381941"/>
            <a:ext cx="5922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4A5C45A-F1AF-4BA9-A77E-354CA2DC8197}" type="slidenum">
              <a:rPr lang="en-US" sz="1200" i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B2D5A-356A-92EF-431E-1688AFFB2F7F}"/>
              </a:ext>
            </a:extLst>
          </p:cNvPr>
          <p:cNvSpPr txBox="1"/>
          <p:nvPr userDrawn="1"/>
        </p:nvSpPr>
        <p:spPr>
          <a:xfrm>
            <a:off x="6096000" y="6501284"/>
            <a:ext cx="2888973" cy="256868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r"/>
            <a:r>
              <a:rPr lang="en-US" sz="800" dirty="0"/>
              <a:t>CalOptima Health, A Public Agency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B6F59-DAD2-092D-378C-FEF8F958C05D}"/>
              </a:ext>
            </a:extLst>
          </p:cNvPr>
          <p:cNvSpPr txBox="1"/>
          <p:nvPr userDrawn="1"/>
        </p:nvSpPr>
        <p:spPr>
          <a:xfrm>
            <a:off x="9537701" y="302149"/>
            <a:ext cx="2349500" cy="6181725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Our Mission​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To serve member health with excellence and dignity, respecting the value and needs of each person.​</a:t>
            </a: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Our Vision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By 2027, remove barriers to health care access for our members, implement same-day treatment authorizations and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real-time claims payments for our providers, and annually assess members’ social determinants of health.</a:t>
            </a:r>
          </a:p>
        </p:txBody>
      </p:sp>
    </p:spTree>
    <p:extLst>
      <p:ext uri="{BB962C8B-B14F-4D97-AF65-F5344CB8AC3E}">
        <p14:creationId xmlns:p14="http://schemas.microsoft.com/office/powerpoint/2010/main" val="311571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1F558-905B-4DE5-8418-89B678B4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79C2-CDB2-4229-A35B-5A2206CE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0176"/>
            <a:ext cx="10515600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300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4213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090613" indent="-1762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1F558-905B-4DE5-8418-89B678B4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79C2-CDB2-4229-A35B-5A2206CE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0176"/>
            <a:ext cx="10515600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DAE2B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4213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090613" indent="-1762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1F558-905B-4DE5-8418-89B678B4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79C2-CDB2-4229-A35B-5A2206CE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0176"/>
            <a:ext cx="10515600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13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4213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090613" indent="-1762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1F558-905B-4DE5-8418-89B678B4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001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79C2-CDB2-4229-A35B-5A2206CE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0176"/>
            <a:ext cx="10515600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02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4213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090613" indent="-17621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3"/>
        </a:buClr>
        <a:buSzPct val="100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optima.org/en/Renew/Toolk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ptima.org/ren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7EAC3-3E18-5D4C-DC38-90C727DD39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15, 2023</a:t>
            </a:r>
          </a:p>
          <a:p>
            <a:r>
              <a:rPr lang="en-US" dirty="0"/>
              <a:t>Adriana Ramos</a:t>
            </a:r>
          </a:p>
          <a:p>
            <a:r>
              <a:rPr lang="en-US" dirty="0"/>
              <a:t>Sr. Manager, Provider Relations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17CEA0-6DC4-4683-CC3B-4BC4669C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Medi-Cal Renewal</a:t>
            </a:r>
          </a:p>
        </p:txBody>
      </p:sp>
    </p:spTree>
    <p:extLst>
      <p:ext uri="{BB962C8B-B14F-4D97-AF65-F5344CB8AC3E}">
        <p14:creationId xmlns:p14="http://schemas.microsoft.com/office/powerpoint/2010/main" val="279172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BDF5C4-0FA0-3EB9-6069-6DFFDFB1E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181826"/>
              </p:ext>
            </p:extLst>
          </p:nvPr>
        </p:nvGraphicFramePr>
        <p:xfrm>
          <a:off x="838200" y="1400175"/>
          <a:ext cx="105156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08092">
                  <a:extLst>
                    <a:ext uri="{9D8B030D-6E8A-4147-A177-3AD203B41FA5}">
                      <a16:colId xmlns:a16="http://schemas.microsoft.com/office/drawing/2014/main" val="3943527387"/>
                    </a:ext>
                  </a:extLst>
                </a:gridCol>
                <a:gridCol w="2407508">
                  <a:extLst>
                    <a:ext uri="{9D8B030D-6E8A-4147-A177-3AD203B41FA5}">
                      <a16:colId xmlns:a16="http://schemas.microsoft.com/office/drawing/2014/main" val="283080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Tactics for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Spring Medi-Cal Newsletter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April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42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Spring OneCare Newsletter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May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005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Texting campaign according to members’ renewal month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Upcoming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6316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380FDD-A8F8-FACF-08B2-D95C2A2B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001857"/>
          </a:xfrm>
        </p:spPr>
        <p:txBody>
          <a:bodyPr/>
          <a:lstStyle/>
          <a:p>
            <a:r>
              <a:rPr lang="en-US" dirty="0"/>
              <a:t>Key Communications Strategies 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0CA1AD9-9FEE-6DAC-0DA1-B01B747B9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311991"/>
              </p:ext>
            </p:extLst>
          </p:nvPr>
        </p:nvGraphicFramePr>
        <p:xfrm>
          <a:off x="838200" y="3232786"/>
          <a:ext cx="10515600" cy="1723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0449">
                  <a:extLst>
                    <a:ext uri="{9D8B030D-6E8A-4147-A177-3AD203B41FA5}">
                      <a16:colId xmlns:a16="http://schemas.microsoft.com/office/drawing/2014/main" val="3943527387"/>
                    </a:ext>
                  </a:extLst>
                </a:gridCol>
                <a:gridCol w="2395151">
                  <a:extLst>
                    <a:ext uri="{9D8B030D-6E8A-4147-A177-3AD203B41FA5}">
                      <a16:colId xmlns:a16="http://schemas.microsoft.com/office/drawing/2014/main" val="283080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Tactics for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Monthly Provider Update article (email newsletter)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Ongoing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42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Provider Press article (printed newsletter)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February, July and ongoing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005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Health Network Forum presentations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 and ongoing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382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03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BDF5C4-0FA0-3EB9-6069-6DFFDFB1E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15447"/>
              </p:ext>
            </p:extLst>
          </p:nvPr>
        </p:nvGraphicFramePr>
        <p:xfrm>
          <a:off x="838200" y="1400175"/>
          <a:ext cx="10515600" cy="1468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3900">
                  <a:extLst>
                    <a:ext uri="{9D8B030D-6E8A-4147-A177-3AD203B41FA5}">
                      <a16:colId xmlns:a16="http://schemas.microsoft.com/office/drawing/2014/main" val="394352738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83080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Tactics for Community-Based Organizations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92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Toolkit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April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25172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Connections newsletter stories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April and later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4279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Speakers Bureau requests for presentations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Ongoing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1386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380FDD-A8F8-FACF-08B2-D95C2A2B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Communications Strategies (Cont.) 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6841031-6B99-DDA9-27E9-C9AAEAD14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15550"/>
              </p:ext>
            </p:extLst>
          </p:nvPr>
        </p:nvGraphicFramePr>
        <p:xfrm>
          <a:off x="838200" y="3168635"/>
          <a:ext cx="105156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3900">
                  <a:extLst>
                    <a:ext uri="{9D8B030D-6E8A-4147-A177-3AD203B41FA5}">
                      <a16:colId xmlns:a16="http://schemas.microsoft.com/office/drawing/2014/main" val="394352738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830804270"/>
                    </a:ext>
                  </a:extLst>
                </a:gridCol>
              </a:tblGrid>
              <a:tr h="333626">
                <a:tc>
                  <a:txBody>
                    <a:bodyPr/>
                    <a:lstStyle/>
                    <a:p>
                      <a:r>
                        <a:rPr lang="en-US" dirty="0"/>
                        <a:t>Tactics for the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92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 outreach (Orange County Register)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February and later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5526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Press releases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 and later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6602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Animated video with simple steps for renewal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April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6316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Website homepage banner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3829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Social media messages—Facebook, Instagram, Twitter, LinkedIn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Ongoing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8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3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0711C-717C-63E5-8E1A-B0033A3F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 Resource Toolkit</a:t>
            </a:r>
          </a:p>
          <a:p>
            <a:pPr lvl="1"/>
            <a:r>
              <a:rPr lang="en-US" dirty="0"/>
              <a:t>Hospitals and Facilities can customize materials with their own branding</a:t>
            </a:r>
          </a:p>
          <a:p>
            <a:pPr lvl="1"/>
            <a:r>
              <a:rPr lang="en-US" dirty="0">
                <a:hlinkClick r:id="rId2"/>
              </a:rPr>
              <a:t>https://www.caloptima.org/en/Renew/Toolkit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https://www.caloptima.org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228225-FAE4-E6E0-591C-E91CE40B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Resources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0F698-411C-2085-79A9-7799191F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6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4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86FCE6-6F90-C0E7-2B78-2F018BCCD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 members about the renewal process</a:t>
            </a:r>
          </a:p>
          <a:p>
            <a:pPr lvl="1"/>
            <a:r>
              <a:rPr lang="en-US" dirty="0"/>
              <a:t>During Public Health Emergency counties halted the annual renewal eligibility activities </a:t>
            </a:r>
          </a:p>
          <a:p>
            <a:r>
              <a:rPr lang="en-US" dirty="0"/>
              <a:t>Prepare providers and community-based organizations to support the renewal process</a:t>
            </a:r>
          </a:p>
          <a:p>
            <a:r>
              <a:rPr lang="en-US" dirty="0"/>
              <a:t>Ensure members take steps to renew coverage</a:t>
            </a:r>
          </a:p>
          <a:p>
            <a:r>
              <a:rPr lang="en-US" dirty="0"/>
              <a:t>Support members in moving to other coverage if they are no longer eligible for Medi-Cal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6E6767-5260-F339-3DB9-465B597C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CalOptima Health Medi-Cal Renewal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1BA05-13AA-1FE9-B9BA-7C56914FD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80164-10B5-C2F0-87F3-D0904C44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6"/>
            <a:ext cx="6489357" cy="4714875"/>
          </a:xfrm>
        </p:spPr>
        <p:txBody>
          <a:bodyPr/>
          <a:lstStyle/>
          <a:p>
            <a:r>
              <a:rPr lang="en-US" dirty="0"/>
              <a:t>Members must report any changes 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Mailing address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Phone number </a:t>
            </a:r>
          </a:p>
          <a:p>
            <a:r>
              <a:rPr lang="en-US" dirty="0"/>
              <a:t>Contact the County of Orange Social Services Agency (SSA)</a:t>
            </a:r>
          </a:p>
          <a:p>
            <a:pPr lvl="1"/>
            <a:r>
              <a:rPr lang="en-US" dirty="0"/>
              <a:t>Online: BenefitsCal.com</a:t>
            </a:r>
          </a:p>
          <a:p>
            <a:pPr lvl="1"/>
            <a:r>
              <a:rPr lang="en-US" dirty="0"/>
              <a:t>Phone: 1-800-281-9799</a:t>
            </a:r>
          </a:p>
          <a:p>
            <a:pPr lvl="1"/>
            <a:r>
              <a:rPr lang="en-US" dirty="0"/>
              <a:t>In person: SSA Regional Offices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34DC3-B1A4-0F0E-D0B9-21ADCF47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Update 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5D89D-EC28-E1E6-2B9D-2CC2659F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129" y="1392743"/>
            <a:ext cx="3650239" cy="4568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67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E3979-4541-EEEF-C46E-BDEA42BE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7"/>
            <a:ext cx="8333509" cy="32826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Members can:</a:t>
            </a:r>
          </a:p>
          <a:p>
            <a:r>
              <a:rPr lang="en-US" dirty="0"/>
              <a:t>Use new online system</a:t>
            </a:r>
          </a:p>
          <a:p>
            <a:pPr lvl="1"/>
            <a:r>
              <a:rPr lang="en-US" b="1" dirty="0"/>
              <a:t>BenefitsCal.com</a:t>
            </a:r>
          </a:p>
          <a:p>
            <a:r>
              <a:rPr lang="en-US" dirty="0"/>
              <a:t>Create an account</a:t>
            </a:r>
          </a:p>
          <a:p>
            <a:r>
              <a:rPr lang="en-US" dirty="0"/>
              <a:t>Check their renewal month</a:t>
            </a:r>
          </a:p>
          <a:p>
            <a:r>
              <a:rPr lang="en-US" dirty="0"/>
              <a:t>Make updates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AB081-13B4-B3A5-325A-F274DF7D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Create an Online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C381C-F59F-7524-20B7-335036AA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131" y="1400177"/>
            <a:ext cx="6077215" cy="41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DAA5C6-5429-B4D0-59B1-922F337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Members </a:t>
            </a:r>
            <a:r>
              <a:rPr lang="en-US" dirty="0"/>
              <a:t>will get one of two letters in the mail</a:t>
            </a:r>
          </a:p>
          <a:p>
            <a:pPr lvl="1"/>
            <a:r>
              <a:rPr lang="en-US" dirty="0"/>
              <a:t>Automatic renewal letter (regular envelope)</a:t>
            </a:r>
          </a:p>
          <a:p>
            <a:pPr lvl="1"/>
            <a:r>
              <a:rPr lang="en-US" dirty="0"/>
              <a:t>Renewal form (yellow envelope)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C9044B-8BD1-E9D6-1865-289712D9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Check 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E32DA-0D60-AE15-68FE-308AD710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10" y="2733301"/>
            <a:ext cx="7033780" cy="27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E8EC5-2ABE-4EB9-EB0C-83669C639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available for renewal</a:t>
            </a:r>
          </a:p>
          <a:p>
            <a:pPr lvl="1"/>
            <a:r>
              <a:rPr lang="en-US" dirty="0"/>
              <a:t>Online</a:t>
            </a:r>
          </a:p>
          <a:p>
            <a:pPr lvl="1"/>
            <a:r>
              <a:rPr lang="en-US" dirty="0"/>
              <a:t>By phone</a:t>
            </a:r>
          </a:p>
          <a:p>
            <a:pPr lvl="1"/>
            <a:r>
              <a:rPr lang="en-US" dirty="0"/>
              <a:t>In person</a:t>
            </a:r>
          </a:p>
          <a:p>
            <a:pPr lvl="1"/>
            <a:r>
              <a:rPr lang="en-US" dirty="0"/>
              <a:t>By mail</a:t>
            </a:r>
          </a:p>
          <a:p>
            <a:r>
              <a:rPr lang="en-US" dirty="0"/>
              <a:t>Members need to act as soon as possible </a:t>
            </a:r>
          </a:p>
          <a:p>
            <a:pPr lvl="1"/>
            <a:r>
              <a:rPr lang="en-US" dirty="0"/>
              <a:t>Due date on the renewal form</a:t>
            </a:r>
          </a:p>
          <a:p>
            <a:pPr lvl="1"/>
            <a:r>
              <a:rPr lang="en-US" dirty="0"/>
              <a:t>No later than 60 days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2C0C5-8744-682B-7021-7523AC85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Complete Renewal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319E9-B2B0-BE6D-FCBD-ED68E510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847" y="1400176"/>
            <a:ext cx="3500468" cy="45711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87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747408-0BBA-C1F7-25AD-CABA268C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members to CalOptima Health Customer Service to get help</a:t>
            </a:r>
          </a:p>
          <a:p>
            <a:pPr lvl="1"/>
            <a:r>
              <a:rPr lang="en-US" dirty="0"/>
              <a:t>Call </a:t>
            </a:r>
            <a:r>
              <a:rPr lang="en-US" b="1" dirty="0"/>
              <a:t>1-888-587-8088</a:t>
            </a:r>
          </a:p>
          <a:p>
            <a:endParaRPr lang="en-US" dirty="0"/>
          </a:p>
          <a:p>
            <a:r>
              <a:rPr lang="en-US" dirty="0"/>
              <a:t>To learn about community events</a:t>
            </a:r>
          </a:p>
          <a:p>
            <a:pPr lvl="1"/>
            <a:r>
              <a:rPr lang="en-US" dirty="0"/>
              <a:t>Follow social media </a:t>
            </a:r>
            <a:r>
              <a:rPr lang="en-US" b="1" dirty="0"/>
              <a:t>@caloptima </a:t>
            </a:r>
          </a:p>
          <a:p>
            <a:pPr lvl="2"/>
            <a:r>
              <a:rPr lang="en-US" dirty="0"/>
              <a:t>Facebook</a:t>
            </a:r>
          </a:p>
          <a:p>
            <a:pPr lvl="2"/>
            <a:r>
              <a:rPr lang="en-US" dirty="0"/>
              <a:t>Twitter</a:t>
            </a:r>
          </a:p>
          <a:p>
            <a:pPr lvl="2"/>
            <a:r>
              <a:rPr lang="en-US" dirty="0"/>
              <a:t>Instagram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A0E31-D913-67D3-07E0-DF4C1CD7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E6F5F-D136-78FF-3328-A6918160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46" y="4664728"/>
            <a:ext cx="7384907" cy="9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89011C-8D79-FE7D-9353-67E6D8BAC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Communications toolkit based on </a:t>
            </a:r>
            <a:br>
              <a:rPr lang="en-US" dirty="0"/>
            </a:br>
            <a:r>
              <a:rPr lang="en-US" dirty="0"/>
              <a:t>DHCS resources and customized </a:t>
            </a:r>
            <a:br>
              <a:rPr lang="en-US" dirty="0"/>
            </a:br>
            <a:r>
              <a:rPr lang="en-US" dirty="0"/>
              <a:t>for Orange County in partnership with SSA</a:t>
            </a:r>
          </a:p>
          <a:p>
            <a:pPr lvl="1"/>
            <a:r>
              <a:rPr lang="en-US" dirty="0"/>
              <a:t>Flyer </a:t>
            </a:r>
          </a:p>
          <a:p>
            <a:pPr lvl="1"/>
            <a:r>
              <a:rPr lang="en-US" dirty="0"/>
              <a:t>Poster </a:t>
            </a:r>
          </a:p>
          <a:p>
            <a:pPr lvl="1"/>
            <a:r>
              <a:rPr lang="en-US" dirty="0"/>
              <a:t>FAQ</a:t>
            </a:r>
          </a:p>
          <a:p>
            <a:pPr lvl="1"/>
            <a:r>
              <a:rPr lang="en-US" dirty="0"/>
              <a:t>Sample social media posts</a:t>
            </a:r>
          </a:p>
          <a:p>
            <a:pPr lvl="1"/>
            <a:r>
              <a:rPr lang="en-US" dirty="0"/>
              <a:t>Sample articles for reprinting </a:t>
            </a:r>
          </a:p>
          <a:p>
            <a:pPr lvl="1"/>
            <a:r>
              <a:rPr lang="en-US" dirty="0"/>
              <a:t>Sample texts and image pack</a:t>
            </a:r>
          </a:p>
          <a:p>
            <a:r>
              <a:rPr lang="en-US" dirty="0">
                <a:hlinkClick r:id="rId3"/>
              </a:rPr>
              <a:t>www.caloptima.org/renew</a:t>
            </a:r>
            <a:endParaRPr lang="en-US" dirty="0"/>
          </a:p>
          <a:p>
            <a:pPr lvl="1"/>
            <a:r>
              <a:rPr lang="en-US" dirty="0"/>
              <a:t>English, Spanish and Vietnamese</a:t>
            </a:r>
            <a:br>
              <a:rPr lang="en-US" dirty="0"/>
            </a:br>
            <a:r>
              <a:rPr lang="en-US" dirty="0"/>
              <a:t>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A7466A-236E-200B-A474-06D020BA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8CB2A-B670-ADB5-BA86-F272DF3B3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177" y="1400176"/>
            <a:ext cx="2383430" cy="29898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2FD5B-376D-6611-A280-C93C10046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501" y="2533901"/>
            <a:ext cx="2275432" cy="33830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21846-8891-BAA7-A123-91FBCB723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2491">
            <a:off x="8640155" y="3670508"/>
            <a:ext cx="2051325" cy="2363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42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25977-AF2B-4DBD-8BE1-426BDD3E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March, Board approved $6 million in renewal support</a:t>
            </a:r>
          </a:p>
          <a:p>
            <a:pPr lvl="1"/>
            <a:r>
              <a:rPr lang="en-US" dirty="0"/>
              <a:t>RFP for community-based navigators</a:t>
            </a:r>
          </a:p>
          <a:p>
            <a:pPr lvl="2"/>
            <a:r>
              <a:rPr lang="en-US" dirty="0"/>
              <a:t>CalOptima Health-funded staff will be deployed in community locations to assist members with renewal forms and navigate those who no longer qualify for Medi-Cal to other health coverage</a:t>
            </a:r>
          </a:p>
          <a:p>
            <a:pPr lvl="2"/>
            <a:r>
              <a:rPr lang="en-US" dirty="0"/>
              <a:t>First group of about 40 navigators is being trained now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Medi-Cal renewal and CalFresh enrollment events</a:t>
            </a:r>
          </a:p>
          <a:p>
            <a:pPr lvl="2"/>
            <a:r>
              <a:rPr lang="en-US" dirty="0"/>
              <a:t>CalOptima Health plans to host six community events focused on renewal and continued CalFresh awareness/enrollment</a:t>
            </a:r>
          </a:p>
          <a:p>
            <a:pPr lvl="3"/>
            <a:r>
              <a:rPr lang="en-US" dirty="0"/>
              <a:t>June and July events drew more than 7,000 people combined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E5DDE-891F-4D77-B371-2E48BAB9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Community-Based Renewal Strategies</a:t>
            </a:r>
          </a:p>
        </p:txBody>
      </p:sp>
    </p:spTree>
    <p:extLst>
      <p:ext uri="{BB962C8B-B14F-4D97-AF65-F5344CB8AC3E}">
        <p14:creationId xmlns:p14="http://schemas.microsoft.com/office/powerpoint/2010/main" val="3475397327"/>
      </p:ext>
    </p:extLst>
  </p:cSld>
  <p:clrMapOvr>
    <a:masterClrMapping/>
  </p:clrMapOvr>
</p:sld>
</file>

<file path=ppt/theme/theme1.xml><?xml version="1.0" encoding="utf-8"?>
<a:theme xmlns:a="http://schemas.openxmlformats.org/drawingml/2006/main" name="CalOptima Health Primary Brand">
  <a:themeElements>
    <a:clrScheme name="Primary Theme - CalOptima Health">
      <a:dk1>
        <a:srgbClr val="5B6770"/>
      </a:dk1>
      <a:lt1>
        <a:sysClr val="window" lastClr="FFFFFF"/>
      </a:lt1>
      <a:dk2>
        <a:srgbClr val="0071B9"/>
      </a:dk2>
      <a:lt2>
        <a:srgbClr val="FFFFFF"/>
      </a:lt2>
      <a:accent1>
        <a:srgbClr val="F05023"/>
      </a:accent1>
      <a:accent2>
        <a:srgbClr val="0071B9"/>
      </a:accent2>
      <a:accent3>
        <a:srgbClr val="00B2E2"/>
      </a:accent3>
      <a:accent4>
        <a:srgbClr val="9B278F"/>
      </a:accent4>
      <a:accent5>
        <a:srgbClr val="7BC24E"/>
      </a:accent5>
      <a:accent6>
        <a:srgbClr val="F99C24"/>
      </a:accent6>
      <a:hlink>
        <a:srgbClr val="0094D3"/>
      </a:hlink>
      <a:folHlink>
        <a:srgbClr val="0094D3"/>
      </a:folHlink>
    </a:clrScheme>
    <a:fontScheme name="Noto Font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l">
          <a:defRPr sz="4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eCare Brand">
  <a:themeElements>
    <a:clrScheme name="OneCare Theme - CalOptima Health">
      <a:dk1>
        <a:srgbClr val="5B6770"/>
      </a:dk1>
      <a:lt1>
        <a:sysClr val="window" lastClr="FFFFFF"/>
      </a:lt1>
      <a:dk2>
        <a:srgbClr val="0071B9"/>
      </a:dk2>
      <a:lt2>
        <a:srgbClr val="FFFFFF"/>
      </a:lt2>
      <a:accent1>
        <a:srgbClr val="F05023"/>
      </a:accent1>
      <a:accent2>
        <a:srgbClr val="00B2E2"/>
      </a:accent2>
      <a:accent3>
        <a:srgbClr val="00B050"/>
      </a:accent3>
      <a:accent4>
        <a:srgbClr val="9B278F"/>
      </a:accent4>
      <a:accent5>
        <a:srgbClr val="0071B9"/>
      </a:accent5>
      <a:accent6>
        <a:srgbClr val="F99C24"/>
      </a:accent6>
      <a:hlink>
        <a:srgbClr val="0094D3"/>
      </a:hlink>
      <a:folHlink>
        <a:srgbClr val="0094D3"/>
      </a:folHlink>
    </a:clrScheme>
    <a:fontScheme name="Noto Font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l">
          <a:defRPr sz="4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di-Cal Brand">
  <a:themeElements>
    <a:clrScheme name="Medi-Cal Theme - CalOptima Health">
      <a:dk1>
        <a:srgbClr val="5B6770"/>
      </a:dk1>
      <a:lt1>
        <a:sysClr val="window" lastClr="FFFFFF"/>
      </a:lt1>
      <a:dk2>
        <a:srgbClr val="0071B9"/>
      </a:dk2>
      <a:lt2>
        <a:srgbClr val="FFFFFF"/>
      </a:lt2>
      <a:accent1>
        <a:srgbClr val="F05023"/>
      </a:accent1>
      <a:accent2>
        <a:srgbClr val="00B2E2"/>
      </a:accent2>
      <a:accent3>
        <a:srgbClr val="0069A7"/>
      </a:accent3>
      <a:accent4>
        <a:srgbClr val="9B278F"/>
      </a:accent4>
      <a:accent5>
        <a:srgbClr val="7BC24E"/>
      </a:accent5>
      <a:accent6>
        <a:srgbClr val="F99C24"/>
      </a:accent6>
      <a:hlink>
        <a:srgbClr val="0094D3"/>
      </a:hlink>
      <a:folHlink>
        <a:srgbClr val="0094D3"/>
      </a:folHlink>
    </a:clrScheme>
    <a:fontScheme name="Noto Font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l">
          <a:defRPr sz="4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CE Brand">
  <a:themeElements>
    <a:clrScheme name="PACE Theme - CalOptima Health">
      <a:dk1>
        <a:srgbClr val="5B6770"/>
      </a:dk1>
      <a:lt1>
        <a:sysClr val="window" lastClr="FFFFFF"/>
      </a:lt1>
      <a:dk2>
        <a:srgbClr val="0071B9"/>
      </a:dk2>
      <a:lt2>
        <a:srgbClr val="FFFFFF"/>
      </a:lt2>
      <a:accent1>
        <a:srgbClr val="F05023"/>
      </a:accent1>
      <a:accent2>
        <a:srgbClr val="00B2E2"/>
      </a:accent2>
      <a:accent3>
        <a:srgbClr val="73308A"/>
      </a:accent3>
      <a:accent4>
        <a:srgbClr val="0071B9"/>
      </a:accent4>
      <a:accent5>
        <a:srgbClr val="7BC24E"/>
      </a:accent5>
      <a:accent6>
        <a:srgbClr val="F99C24"/>
      </a:accent6>
      <a:hlink>
        <a:srgbClr val="0094D3"/>
      </a:hlink>
      <a:folHlink>
        <a:srgbClr val="0094D3"/>
      </a:folHlink>
    </a:clrScheme>
    <a:fontScheme name="Noto Font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l">
          <a:defRPr sz="4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b9fd37-5e43-405f-9c9e-296da2546b91">
      <Terms xmlns="http://schemas.microsoft.com/office/infopath/2007/PartnerControls"/>
    </lcf76f155ced4ddcb4097134ff3c332f>
    <TaxCatchAll xmlns="e735a57d-4d51-4953-9a34-9852c019c9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2A60F2F3404449E3E5CA9EA446466" ma:contentTypeVersion="8" ma:contentTypeDescription="Create a new document." ma:contentTypeScope="" ma:versionID="a2278e3088136706f3442683b6502d81">
  <xsd:schema xmlns:xsd="http://www.w3.org/2001/XMLSchema" xmlns:xs="http://www.w3.org/2001/XMLSchema" xmlns:p="http://schemas.microsoft.com/office/2006/metadata/properties" xmlns:ns2="7eb9fd37-5e43-405f-9c9e-296da2546b91" xmlns:ns3="e735a57d-4d51-4953-9a34-9852c019c954" targetNamespace="http://schemas.microsoft.com/office/2006/metadata/properties" ma:root="true" ma:fieldsID="c398c7b6c2af1405cbcd677b965eca12" ns2:_="" ns3:_="">
    <xsd:import namespace="7eb9fd37-5e43-405f-9c9e-296da2546b91"/>
    <xsd:import namespace="e735a57d-4d51-4953-9a34-9852c019c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9fd37-5e43-405f-9c9e-296da2546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3220f80-5f0e-43c7-92a3-6ad78db000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5a57d-4d51-4953-9a34-9852c019c95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51df08-38e0-4476-acef-3babd6d2d27c}" ma:internalName="TaxCatchAll" ma:showField="CatchAllData" ma:web="e735a57d-4d51-4953-9a34-9852c019c9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AD2E1-7048-41FE-B62B-14789543DF23}">
  <ds:schemaRefs>
    <ds:schemaRef ds:uri="http://schemas.microsoft.com/office/infopath/2007/PartnerControls"/>
    <ds:schemaRef ds:uri="7eb9fd37-5e43-405f-9c9e-296da2546b9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735a57d-4d51-4953-9a34-9852c019c95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8E0DBE-A372-4EB8-B06E-A1FA015E72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53A6C-5915-416F-9D47-74CC66D80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9fd37-5e43-405f-9c9e-296da2546b91"/>
    <ds:schemaRef ds:uri="e735a57d-4d51-4953-9a34-9852c019c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Widescreen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Noto Sans</vt:lpstr>
      <vt:lpstr>Wingdings</vt:lpstr>
      <vt:lpstr>CalOptima Health Primary Brand</vt:lpstr>
      <vt:lpstr>OneCare Brand</vt:lpstr>
      <vt:lpstr>Medi-Cal Brand</vt:lpstr>
      <vt:lpstr>PACE Brand</vt:lpstr>
      <vt:lpstr>Medi-Cal Renewal</vt:lpstr>
      <vt:lpstr>CalOptima Health Medi-Cal Renewal Goals</vt:lpstr>
      <vt:lpstr>Step 1: Update Contact Information</vt:lpstr>
      <vt:lpstr>Step 2: Create an Online Account</vt:lpstr>
      <vt:lpstr>Step 3: Check Mail</vt:lpstr>
      <vt:lpstr>Step 4: Complete Renewal Form</vt:lpstr>
      <vt:lpstr>Member Resources</vt:lpstr>
      <vt:lpstr>Community Resources</vt:lpstr>
      <vt:lpstr>Community-Based Renewal Strategies</vt:lpstr>
      <vt:lpstr>Key Communications Strategies </vt:lpstr>
      <vt:lpstr>Key Communications Strategies (Cont.) </vt:lpstr>
      <vt:lpstr>Provider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CalOptima Presentation</dc:title>
  <dc:creator/>
  <cp:keywords>CalOptima</cp:keywords>
  <cp:lastModifiedBy/>
  <cp:revision>31</cp:revision>
  <dcterms:created xsi:type="dcterms:W3CDTF">2020-07-31T23:58:25Z</dcterms:created>
  <dcterms:modified xsi:type="dcterms:W3CDTF">2023-09-12T00:14:15Z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0x0101006F82A60F2F3404449E3E5CA9EA446466</vt:lpwstr>
  </property>
  <property fmtid="{D5CDD505-2E9C-101B-9397-08002B2CF9AE}" pid="3" name="MediaServiceImageTags">
    <vt:lpwstr/>
  </property>
</Properties>
</file>